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1" r:id="rId15"/>
    <p:sldId id="268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257F8-47C6-C740-87C1-1E4AEB37FA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605FB9-F515-444E-B800-AB9AD08F1D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1B335E-8C70-924C-98C0-CCDE495C1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A46AB-A73E-374D-A5FB-9B90D1769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E7E2E-0804-A24A-9251-E71614FE2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633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83AEE-6082-8A42-B1C5-3E9D7E6BC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A4FD02-12C1-6540-BBBE-F2717A025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234D3-9818-5243-9D05-2B129F7D6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ADCD4-7385-8A45-8A4C-12D0D1AC0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68EF39-6F57-9E4F-89A6-BFA120058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49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8816FB-5516-F541-85FB-F19F6E0CC6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4BBDE0-003A-0146-89D8-0E96A42543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DF670-E48E-3946-81C6-1F883F238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C76B2-3C43-9F4A-92AF-FDDC00A27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822D2-3E51-4441-A904-ACFB23F65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96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90A2-9CDA-994A-A32A-114D2AAF5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51B5A-9A62-4B4B-BDFF-D09576522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43987-031E-F447-A26B-F54A2F3B6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10455-2590-8843-88E7-5C7CE1DAC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7B4C2-891B-114D-AED8-F1D9A4B82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777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AF7B2-3EBA-DD47-8081-3F2AF01AF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153EF-0FBD-BF40-914F-870CC2C34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C2A30-AEB7-C141-9EB1-BBFC36E39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B469B-96B8-1543-A844-3C8E40336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EC3FF-5FD4-DC48-8EF0-B68D855F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814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4E41F-D645-5D40-9D6E-FCFF4BAB6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33370-0694-7E4B-9236-393E3B94A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D4BB89-C379-CE46-93F4-AF7BFF055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326953-99BB-0948-977F-1BBF64598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C680E-78F9-0045-9BF7-4770E70D1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AF1C0A-84D8-3942-B89A-29F456F85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461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BDF52-D30B-0142-B353-E0B92F8F7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ECF96-92BB-8E49-979C-A3E23916E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FD401-D994-D94D-A0F9-B045FDEFF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50B65-7E30-9E4B-B2A2-1BD2872D29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C1DA2A-B044-C142-A08F-BD4AA69CB2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736C8C-B3F7-7F4B-A02C-80BE14CE1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E5F834-41DC-B24F-A01F-2E46F5BBF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AC08EF-1CEE-FF43-AD17-B66E239FE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00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C73E4-7552-344B-AAD8-D829E13FA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8E7FFC-AE48-D047-922E-3A66FEDFC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205D71-921D-3449-AE34-6ADAB97D0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B8D859-06CF-0549-BCAA-9DD7269C2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968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CE906C-3A10-B343-8C2F-847B07DA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73B9B8-A360-A341-94B4-7A21714DF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69B599-15D2-8846-81F6-FEA391A93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433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699BE-32B0-6D48-998B-DDB23D6B6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76FF9-A83B-4848-B71C-48F70C9A2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D9C5DF-B1DA-904A-BE42-E30B49D80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68533-EE23-BD45-BBCA-58D5E892F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4EE611-0E8D-6E4B-B8D5-5CBB748A3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F6DBAF-8D44-6147-9131-BF89786AA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333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B59B1-0EBE-3048-8668-C910F09F4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5AFE3A-32E9-824B-B73C-0849C46E2E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B0E9D9-C51E-7A49-B4D0-5CEC3C3627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920B44-F230-DD45-829E-6509A3BBF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9E534-C76C-864D-B844-76FD412C9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D84D24-00EF-224B-ADA2-F841C3A64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90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62B597-B5C4-FE4B-852A-D3FA5F6D8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234DB-6260-614F-8327-7D7F711CD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4831B0-39C0-DD4B-8BE2-C588AE0B8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D0801-FCC7-C545-863B-E61B34414EE8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D719C-1094-6145-B058-6B17B0B9E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00518-BD98-C04D-B93D-403983133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DA424-3497-C845-9E19-1C5C86D14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38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audio" Target="../media/media4.m4a"/><Relationship Id="rId5" Type="http://schemas.microsoft.com/office/2007/relationships/media" Target="../media/media4.m4a"/><Relationship Id="rId4" Type="http://schemas.openxmlformats.org/officeDocument/2006/relationships/audio" Target="../media/media3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0.m4a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10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BFE5C-3608-F648-9B03-78F938675A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Variable and Chart 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8ACE90-F551-754F-A4E5-3CA8A3A56B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Ashwin Malshe</a:t>
            </a:r>
          </a:p>
        </p:txBody>
      </p:sp>
      <p:pic>
        <p:nvPicPr>
          <p:cNvPr id="4" name="Slide 01" descr="Slide 01">
            <a:hlinkClick r:id="" action="ppaction://media"/>
            <a:extLst>
              <a:ext uri="{FF2B5EF4-FFF2-40B4-BE49-F238E27FC236}">
                <a16:creationId xmlns:a16="http://schemas.microsoft.com/office/drawing/2014/main" id="{662BD7F8-79F2-C740-9777-4E7D343756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76098" y="101175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91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C64B5-E8BC-964B-B2E2-FB6B1447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060"/>
            <a:ext cx="10515600" cy="944691"/>
          </a:xfrm>
        </p:spPr>
        <p:txBody>
          <a:bodyPr>
            <a:normAutofit/>
          </a:bodyPr>
          <a:lstStyle/>
          <a:p>
            <a:r>
              <a:rPr lang="en-US" sz="3600" b="1" dirty="0"/>
              <a:t>Histogram (30 bins)</a:t>
            </a:r>
            <a:r>
              <a:rPr lang="en-US" sz="3600" dirty="0"/>
              <a:t> of Profit Margins</a:t>
            </a:r>
          </a:p>
        </p:txBody>
      </p:sp>
      <p:pic>
        <p:nvPicPr>
          <p:cNvPr id="4" name="Picture 3" descr="A picture containing computer, clock&#10;&#10;Description automatically generated">
            <a:extLst>
              <a:ext uri="{FF2B5EF4-FFF2-40B4-BE49-F238E27FC236}">
                <a16:creationId xmlns:a16="http://schemas.microsoft.com/office/drawing/2014/main" id="{4B7CEFDA-A54B-084A-818F-5AE22C72F4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9943" y="965886"/>
            <a:ext cx="5623354" cy="5623354"/>
          </a:xfrm>
          <a:prstGeom prst="rect">
            <a:avLst/>
          </a:prstGeom>
        </p:spPr>
      </p:pic>
      <p:pic>
        <p:nvPicPr>
          <p:cNvPr id="5" name="Slide 10" descr="Slide 10">
            <a:hlinkClick r:id="" action="ppaction://media"/>
            <a:extLst>
              <a:ext uri="{FF2B5EF4-FFF2-40B4-BE49-F238E27FC236}">
                <a16:creationId xmlns:a16="http://schemas.microsoft.com/office/drawing/2014/main" id="{DA61FF56-29DE-784A-BC4C-1B5C835AA8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02108" y="266854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61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8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C64B5-E8BC-964B-B2E2-FB6B1447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060"/>
            <a:ext cx="10515600" cy="944691"/>
          </a:xfrm>
        </p:spPr>
        <p:txBody>
          <a:bodyPr>
            <a:normAutofit/>
          </a:bodyPr>
          <a:lstStyle/>
          <a:p>
            <a:r>
              <a:rPr lang="en-US" sz="3600" b="1" dirty="0"/>
              <a:t>Histogram</a:t>
            </a:r>
            <a:r>
              <a:rPr lang="en-US" sz="3600" dirty="0"/>
              <a:t> </a:t>
            </a:r>
            <a:r>
              <a:rPr lang="en-US" sz="3600" b="1" dirty="0"/>
              <a:t>(10 bins)</a:t>
            </a:r>
            <a:r>
              <a:rPr lang="en-US" sz="3600" dirty="0"/>
              <a:t> of Profit Margins</a:t>
            </a:r>
          </a:p>
        </p:txBody>
      </p:sp>
      <p:pic>
        <p:nvPicPr>
          <p:cNvPr id="5" name="Picture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32C6DBDF-0D6D-EB41-84C0-186B783F3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8479" y="1002958"/>
            <a:ext cx="5583194" cy="5583194"/>
          </a:xfrm>
          <a:prstGeom prst="rect">
            <a:avLst/>
          </a:prstGeom>
        </p:spPr>
      </p:pic>
      <p:pic>
        <p:nvPicPr>
          <p:cNvPr id="6" name="Slide 11" descr="Slide 11">
            <a:hlinkClick r:id="" action="ppaction://media"/>
            <a:extLst>
              <a:ext uri="{FF2B5EF4-FFF2-40B4-BE49-F238E27FC236}">
                <a16:creationId xmlns:a16="http://schemas.microsoft.com/office/drawing/2014/main" id="{5DFB2DD1-018A-FD41-A974-414E2D64D8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40324" y="273839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39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C64B5-E8BC-964B-B2E2-FB6B14472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060"/>
            <a:ext cx="10515600" cy="944691"/>
          </a:xfrm>
        </p:spPr>
        <p:txBody>
          <a:bodyPr>
            <a:normAutofit/>
          </a:bodyPr>
          <a:lstStyle/>
          <a:p>
            <a:r>
              <a:rPr lang="en-US" sz="3600" b="1" dirty="0"/>
              <a:t>Histogram and Density Plot</a:t>
            </a:r>
            <a:r>
              <a:rPr lang="en-US" sz="3600" dirty="0"/>
              <a:t> of Profit Margins</a:t>
            </a:r>
          </a:p>
        </p:txBody>
      </p:sp>
      <p:pic>
        <p:nvPicPr>
          <p:cNvPr id="4" name="Picture 3" descr="A picture containing computer, clock&#10;&#10;Description automatically generated">
            <a:extLst>
              <a:ext uri="{FF2B5EF4-FFF2-40B4-BE49-F238E27FC236}">
                <a16:creationId xmlns:a16="http://schemas.microsoft.com/office/drawing/2014/main" id="{4B7CEFDA-A54B-084A-818F-5AE22C72F4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099751"/>
            <a:ext cx="4931376" cy="4931376"/>
          </a:xfrm>
          <a:prstGeom prst="rect">
            <a:avLst/>
          </a:prstGeom>
        </p:spPr>
      </p:pic>
      <p:pic>
        <p:nvPicPr>
          <p:cNvPr id="5" name="Picture 4" descr="A picture containing clock, computer&#10;&#10;Description automatically generated">
            <a:extLst>
              <a:ext uri="{FF2B5EF4-FFF2-40B4-BE49-F238E27FC236}">
                <a16:creationId xmlns:a16="http://schemas.microsoft.com/office/drawing/2014/main" id="{CFCCA6DB-44E3-7841-94E0-14588D446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2427" y="1099752"/>
            <a:ext cx="4931376" cy="4931376"/>
          </a:xfrm>
          <a:prstGeom prst="rect">
            <a:avLst/>
          </a:prstGeom>
        </p:spPr>
      </p:pic>
      <p:pic>
        <p:nvPicPr>
          <p:cNvPr id="6" name="Slide 12" descr="Slide 12">
            <a:hlinkClick r:id="" action="ppaction://media"/>
            <a:extLst>
              <a:ext uri="{FF2B5EF4-FFF2-40B4-BE49-F238E27FC236}">
                <a16:creationId xmlns:a16="http://schemas.microsoft.com/office/drawing/2014/main" id="{7F7E0528-29A7-3146-A435-D9F6D53FBA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890897" y="17359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730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45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47F66C-CB66-8F4A-A752-F723F556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Typical Plots for Bivariate Relationships</a:t>
            </a:r>
          </a:p>
        </p:txBody>
      </p:sp>
      <p:pic>
        <p:nvPicPr>
          <p:cNvPr id="2" name="Slide 13" descr="Slide 13">
            <a:hlinkClick r:id="" action="ppaction://media"/>
            <a:extLst>
              <a:ext uri="{FF2B5EF4-FFF2-40B4-BE49-F238E27FC236}">
                <a16:creationId xmlns:a16="http://schemas.microsoft.com/office/drawing/2014/main" id="{2C6E7F03-6F0D-0C41-99F5-C47D098B46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167571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60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BFE9A-35FE-8544-806E-E606842CC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854" y="1662584"/>
            <a:ext cx="3956222" cy="1766416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Facet Plot </a:t>
            </a:r>
            <a:r>
              <a:rPr lang="en-US" dirty="0"/>
              <a:t>of Histograms of Profit Margin</a:t>
            </a:r>
            <a:br>
              <a:rPr lang="en-US" dirty="0"/>
            </a:br>
            <a:r>
              <a:rPr lang="en-US" sz="3100" dirty="0"/>
              <a:t>(Top 9 States by Orders)</a:t>
            </a:r>
            <a:endParaRPr lang="en-US" dirty="0"/>
          </a:p>
        </p:txBody>
      </p:sp>
      <p:pic>
        <p:nvPicPr>
          <p:cNvPr id="4" name="Picture 3" descr="A screen shot of a video game&#10;&#10;Description automatically generated">
            <a:extLst>
              <a:ext uri="{FF2B5EF4-FFF2-40B4-BE49-F238E27FC236}">
                <a16:creationId xmlns:a16="http://schemas.microsoft.com/office/drawing/2014/main" id="{3AD9FC5E-EEE6-EF42-A4F8-330A6B000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3065" y="0"/>
            <a:ext cx="6858000" cy="6858000"/>
          </a:xfrm>
          <a:prstGeom prst="rect">
            <a:avLst/>
          </a:prstGeom>
        </p:spPr>
      </p:pic>
      <p:pic>
        <p:nvPicPr>
          <p:cNvPr id="5" name="Slide 14" descr="Slide 14">
            <a:hlinkClick r:id="" action="ppaction://media"/>
            <a:extLst>
              <a:ext uri="{FF2B5EF4-FFF2-40B4-BE49-F238E27FC236}">
                <a16:creationId xmlns:a16="http://schemas.microsoft.com/office/drawing/2014/main" id="{12A640E7-9091-9343-AA0D-180DC5D0CC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37730" y="438261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3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99CB8-F85B-344D-8DAD-B86EA59A6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32"/>
            <a:ext cx="10515600" cy="833480"/>
          </a:xfrm>
        </p:spPr>
        <p:txBody>
          <a:bodyPr>
            <a:normAutofit/>
          </a:bodyPr>
          <a:lstStyle/>
          <a:p>
            <a:r>
              <a:rPr lang="en-US" sz="3600" b="1" dirty="0"/>
              <a:t>Line Graph</a:t>
            </a:r>
            <a:r>
              <a:rPr lang="en-US" sz="3600" dirty="0"/>
              <a:t> of Total Monthly Sales</a:t>
            </a:r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EE06C781-55B7-AB44-A66E-31F1084241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765" y="953530"/>
            <a:ext cx="5777813" cy="5777813"/>
          </a:xfrm>
          <a:prstGeom prst="rect">
            <a:avLst/>
          </a:prstGeom>
        </p:spPr>
      </p:pic>
      <p:pic>
        <p:nvPicPr>
          <p:cNvPr id="5" name="Slide 15" descr="Slide 15">
            <a:hlinkClick r:id="" action="ppaction://media"/>
            <a:extLst>
              <a:ext uri="{FF2B5EF4-FFF2-40B4-BE49-F238E27FC236}">
                <a16:creationId xmlns:a16="http://schemas.microsoft.com/office/drawing/2014/main" id="{A97C127E-57F7-7F40-94D7-7B0D6912A9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31289" y="283724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80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1ED9F-16E7-A843-912F-3759315CA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1632"/>
          </a:xfrm>
        </p:spPr>
        <p:txBody>
          <a:bodyPr>
            <a:normAutofit fontScale="90000"/>
          </a:bodyPr>
          <a:lstStyle/>
          <a:p>
            <a:r>
              <a:rPr lang="en-US" sz="3600" b="1" dirty="0"/>
              <a:t>Scatterplot</a:t>
            </a:r>
            <a:r>
              <a:rPr lang="en-US" sz="3600" dirty="0"/>
              <a:t> of Profit Vs Sales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5C36C4C-63D3-4142-BCF2-62534A807B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7764" y="926758"/>
            <a:ext cx="5676472" cy="5676472"/>
          </a:xfrm>
          <a:prstGeom prst="rect">
            <a:avLst/>
          </a:prstGeom>
        </p:spPr>
      </p:pic>
      <p:pic>
        <p:nvPicPr>
          <p:cNvPr id="5" name="Slide 16" descr="Slide 16">
            <a:hlinkClick r:id="" action="ppaction://media"/>
            <a:extLst>
              <a:ext uri="{FF2B5EF4-FFF2-40B4-BE49-F238E27FC236}">
                <a16:creationId xmlns:a16="http://schemas.microsoft.com/office/drawing/2014/main" id="{D8ACEA7C-0B11-DD44-B230-6FDFEDFECE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14465" y="269651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36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34F14F-D20D-1042-AEF5-D8A188D35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3565"/>
          </a:xfrm>
        </p:spPr>
        <p:txBody>
          <a:bodyPr>
            <a:normAutofit/>
          </a:bodyPr>
          <a:lstStyle/>
          <a:p>
            <a:r>
              <a:rPr lang="en-US" sz="2400" dirty="0"/>
              <a:t>Variable Types for Plotting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61B2A9-C099-F44B-823F-4CC39EECB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3793"/>
            <a:ext cx="10515600" cy="4863170"/>
          </a:xfrm>
        </p:spPr>
        <p:txBody>
          <a:bodyPr>
            <a:normAutofit/>
          </a:bodyPr>
          <a:lstStyle/>
          <a:p>
            <a:r>
              <a:rPr lang="en-US" dirty="0"/>
              <a:t>Discrete Variables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Discrete variables can typically have only a finite number of values.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E.g., Names of publicly listed companies, names of industries, product categories, etc.</a:t>
            </a:r>
          </a:p>
          <a:p>
            <a:r>
              <a:rPr lang="en-US" dirty="0"/>
              <a:t>Continuous Variables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Continuous variables in theory can have an infinite number of values.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E.g., Product sales, an individual’s wealth, daily temperature, etc.</a:t>
            </a:r>
          </a:p>
        </p:txBody>
      </p:sp>
      <p:pic>
        <p:nvPicPr>
          <p:cNvPr id="6" name="Slide 02-01" descr="Slide 02-01">
            <a:hlinkClick r:id="" action="ppaction://media"/>
            <a:extLst>
              <a:ext uri="{FF2B5EF4-FFF2-40B4-BE49-F238E27FC236}">
                <a16:creationId xmlns:a16="http://schemas.microsoft.com/office/drawing/2014/main" id="{B133859D-D0D7-0844-A58E-10824D5F59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416854" y="1208690"/>
            <a:ext cx="812800" cy="812800"/>
          </a:xfrm>
          <a:prstGeom prst="rect">
            <a:avLst/>
          </a:prstGeom>
        </p:spPr>
      </p:pic>
      <p:pic>
        <p:nvPicPr>
          <p:cNvPr id="7" name="Slide 02-02" descr="Slide 02-02">
            <a:hlinkClick r:id="" action="ppaction://media"/>
            <a:extLst>
              <a:ext uri="{FF2B5EF4-FFF2-40B4-BE49-F238E27FC236}">
                <a16:creationId xmlns:a16="http://schemas.microsoft.com/office/drawing/2014/main" id="{B4FC58C0-81E8-F344-AE4C-15E194AB721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947400" y="2787822"/>
            <a:ext cx="812800" cy="812800"/>
          </a:xfrm>
          <a:prstGeom prst="rect">
            <a:avLst/>
          </a:prstGeom>
        </p:spPr>
      </p:pic>
      <p:pic>
        <p:nvPicPr>
          <p:cNvPr id="8" name="Slide 02-03" descr="Slide 02-03">
            <a:hlinkClick r:id="" action="ppaction://media"/>
            <a:extLst>
              <a:ext uri="{FF2B5EF4-FFF2-40B4-BE49-F238E27FC236}">
                <a16:creationId xmlns:a16="http://schemas.microsoft.com/office/drawing/2014/main" id="{3C8888FF-D157-A943-86AA-320A4DA4849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134600" y="493789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747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50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441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877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5" grpId="0" uiExpand="1" build="p" bldLvl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47F66C-CB66-8F4A-A752-F723F556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Typical Plots for Discrete Variables</a:t>
            </a:r>
          </a:p>
        </p:txBody>
      </p:sp>
      <p:pic>
        <p:nvPicPr>
          <p:cNvPr id="5" name="Slide 03" descr="Slide 03">
            <a:hlinkClick r:id="" action="ppaction://media"/>
            <a:extLst>
              <a:ext uri="{FF2B5EF4-FFF2-40B4-BE49-F238E27FC236}">
                <a16:creationId xmlns:a16="http://schemas.microsoft.com/office/drawing/2014/main" id="{0CEB2AD2-50B1-194B-AAF7-6D7B005897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16757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53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A9F29-FFF6-604F-BA4A-16ABCE556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4053"/>
          </a:xfrm>
        </p:spPr>
        <p:txBody>
          <a:bodyPr>
            <a:normAutofit/>
          </a:bodyPr>
          <a:lstStyle/>
          <a:p>
            <a:r>
              <a:rPr lang="en-US" sz="3200" b="1" dirty="0"/>
              <a:t>Bar Graph </a:t>
            </a:r>
            <a:r>
              <a:rPr lang="en-US" sz="3200" dirty="0"/>
              <a:t>of Top 10 States by Total Number of Orders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7FD97D9-EB13-BC4B-8BF8-48DADF3BF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1731" y="1204167"/>
            <a:ext cx="8814514" cy="5288708"/>
          </a:xfrm>
          <a:prstGeom prst="rect">
            <a:avLst/>
          </a:prstGeom>
        </p:spPr>
      </p:pic>
      <p:pic>
        <p:nvPicPr>
          <p:cNvPr id="8" name="Slide 04" descr="Slide 04">
            <a:hlinkClick r:id="" action="ppaction://media"/>
            <a:extLst>
              <a:ext uri="{FF2B5EF4-FFF2-40B4-BE49-F238E27FC236}">
                <a16:creationId xmlns:a16="http://schemas.microsoft.com/office/drawing/2014/main" id="{E4FF6D7E-7481-EA44-BAC9-85E454F4EC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00713" y="33637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171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0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A918C-4B32-BF44-ADA2-37069E52B58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78405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Flipped Bar Graph </a:t>
            </a:r>
            <a:r>
              <a:rPr lang="en-US" sz="3200" dirty="0"/>
              <a:t>of Top 10 States by Total Number of Orders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EED972-AC9B-D94F-AAB2-153E12350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3489" y="926757"/>
            <a:ext cx="5785022" cy="5785022"/>
          </a:xfrm>
          <a:prstGeom prst="rect">
            <a:avLst/>
          </a:prstGeom>
        </p:spPr>
      </p:pic>
      <p:pic>
        <p:nvPicPr>
          <p:cNvPr id="5" name="Slide 05" descr="Slide 05">
            <a:hlinkClick r:id="" action="ppaction://media"/>
            <a:extLst>
              <a:ext uri="{FF2B5EF4-FFF2-40B4-BE49-F238E27FC236}">
                <a16:creationId xmlns:a16="http://schemas.microsoft.com/office/drawing/2014/main" id="{1EBC68F3-34CE-C84D-9517-52E6832B7B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85168" y="271127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954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3608AED-230A-9546-9BB2-D2FFE3C4B459}"/>
              </a:ext>
            </a:extLst>
          </p:cNvPr>
          <p:cNvSpPr txBox="1">
            <a:spLocks/>
          </p:cNvSpPr>
          <p:nvPr/>
        </p:nvSpPr>
        <p:spPr>
          <a:xfrm>
            <a:off x="838199" y="241558"/>
            <a:ext cx="10515600" cy="78405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Flipped Bar Graph </a:t>
            </a:r>
            <a:r>
              <a:rPr lang="en-US" sz="3200" dirty="0"/>
              <a:t>of Top 10 States by Average Order Size</a:t>
            </a:r>
          </a:p>
        </p:txBody>
      </p:sp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65B96EFF-8BDE-3944-82A9-4FF5A60996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5309" y="857765"/>
            <a:ext cx="5901381" cy="5901381"/>
          </a:xfrm>
          <a:prstGeom prst="rect">
            <a:avLst/>
          </a:prstGeom>
        </p:spPr>
      </p:pic>
      <p:pic>
        <p:nvPicPr>
          <p:cNvPr id="6" name="Slide 06" descr="Slide 06">
            <a:hlinkClick r:id="" action="ppaction://media"/>
            <a:extLst>
              <a:ext uri="{FF2B5EF4-FFF2-40B4-BE49-F238E27FC236}">
                <a16:creationId xmlns:a16="http://schemas.microsoft.com/office/drawing/2014/main" id="{45BA6EC1-55F9-C249-A761-666B7E9075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138033" y="277546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27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9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53C19-9528-094D-BC50-53BD37CFE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559"/>
            <a:ext cx="10515600" cy="821124"/>
          </a:xfrm>
        </p:spPr>
        <p:txBody>
          <a:bodyPr>
            <a:normAutofit/>
          </a:bodyPr>
          <a:lstStyle/>
          <a:p>
            <a:r>
              <a:rPr lang="en-US" sz="3600" b="1" dirty="0"/>
              <a:t>Pie Chart </a:t>
            </a:r>
            <a:r>
              <a:rPr lang="en-US" sz="3600" dirty="0"/>
              <a:t>of Product Categories</a:t>
            </a:r>
          </a:p>
        </p:txBody>
      </p:sp>
      <p:pic>
        <p:nvPicPr>
          <p:cNvPr id="4" name="Picture 3" descr="A picture containing device&#10;&#10;Description automatically generated">
            <a:extLst>
              <a:ext uri="{FF2B5EF4-FFF2-40B4-BE49-F238E27FC236}">
                <a16:creationId xmlns:a16="http://schemas.microsoft.com/office/drawing/2014/main" id="{E4DA403E-9896-A84A-9F6A-ED564E780D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1675" y="1398373"/>
            <a:ext cx="5459627" cy="5459627"/>
          </a:xfrm>
          <a:prstGeom prst="rect">
            <a:avLst/>
          </a:prstGeom>
        </p:spPr>
      </p:pic>
      <p:pic>
        <p:nvPicPr>
          <p:cNvPr id="5" name="Slide 07-01" descr="Slide 07-01">
            <a:hlinkClick r:id="" action="ppaction://media"/>
            <a:extLst>
              <a:ext uri="{FF2B5EF4-FFF2-40B4-BE49-F238E27FC236}">
                <a16:creationId xmlns:a16="http://schemas.microsoft.com/office/drawing/2014/main" id="{9690B081-70AF-9C4A-BF19-0A6BF6E626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175103" y="1305010"/>
            <a:ext cx="812800" cy="812800"/>
          </a:xfrm>
          <a:prstGeom prst="rect">
            <a:avLst/>
          </a:prstGeom>
        </p:spPr>
      </p:pic>
      <p:pic>
        <p:nvPicPr>
          <p:cNvPr id="6" name="Slide 07-02" descr="Slide 07-02">
            <a:hlinkClick r:id="" action="ppaction://media"/>
            <a:extLst>
              <a:ext uri="{FF2B5EF4-FFF2-40B4-BE49-F238E27FC236}">
                <a16:creationId xmlns:a16="http://schemas.microsoft.com/office/drawing/2014/main" id="{E0C02057-844A-F549-BA93-B5A4E50619C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175103" y="503675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935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8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88940-D7C6-944D-8986-FB7521E290C8}"/>
              </a:ext>
            </a:extLst>
          </p:cNvPr>
          <p:cNvSpPr txBox="1">
            <a:spLocks/>
          </p:cNvSpPr>
          <p:nvPr/>
        </p:nvSpPr>
        <p:spPr>
          <a:xfrm>
            <a:off x="838200" y="241559"/>
            <a:ext cx="10515600" cy="82112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Donut Chart </a:t>
            </a:r>
            <a:r>
              <a:rPr lang="en-US" sz="3600" dirty="0"/>
              <a:t>of Product Categories</a:t>
            </a:r>
          </a:p>
        </p:txBody>
      </p:sp>
      <p:pic>
        <p:nvPicPr>
          <p:cNvPr id="4" name="Picture 3" descr="A picture containing stereo, electronics, device&#10;&#10;Description automatically generated">
            <a:extLst>
              <a:ext uri="{FF2B5EF4-FFF2-40B4-BE49-F238E27FC236}">
                <a16:creationId xmlns:a16="http://schemas.microsoft.com/office/drawing/2014/main" id="{168D37E4-316F-1D4E-97FA-FE5FE8607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844" y="1062683"/>
            <a:ext cx="5377249" cy="5377249"/>
          </a:xfrm>
          <a:prstGeom prst="rect">
            <a:avLst/>
          </a:prstGeom>
        </p:spPr>
      </p:pic>
      <p:pic>
        <p:nvPicPr>
          <p:cNvPr id="5" name="Slide 08" descr="Slide 08">
            <a:hlinkClick r:id="" action="ppaction://media"/>
            <a:extLst>
              <a:ext uri="{FF2B5EF4-FFF2-40B4-BE49-F238E27FC236}">
                <a16:creationId xmlns:a16="http://schemas.microsoft.com/office/drawing/2014/main" id="{07E0E4C4-AC34-EF42-A717-6DE5C00F3B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49937" y="106268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021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47F66C-CB66-8F4A-A752-F723F556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/>
              <a:t>Typical Plots for Continuous Variables</a:t>
            </a:r>
          </a:p>
        </p:txBody>
      </p:sp>
      <p:pic>
        <p:nvPicPr>
          <p:cNvPr id="2" name="Slide 09" descr="Slide 09">
            <a:hlinkClick r:id="" action="ppaction://media"/>
            <a:extLst>
              <a:ext uri="{FF2B5EF4-FFF2-40B4-BE49-F238E27FC236}">
                <a16:creationId xmlns:a16="http://schemas.microsoft.com/office/drawing/2014/main" id="{F16D6BF0-D421-8047-82E6-9DDFC5C5DC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79535" y="130501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89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187</Words>
  <Application>Microsoft Macintosh PowerPoint</Application>
  <PresentationFormat>Widescreen</PresentationFormat>
  <Paragraphs>21</Paragraphs>
  <Slides>16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Variable and Chart Types</vt:lpstr>
      <vt:lpstr>Variable Types for Plotting</vt:lpstr>
      <vt:lpstr>Typical Plots for Discrete Variables</vt:lpstr>
      <vt:lpstr>Bar Graph of Top 10 States by Total Number of Orders</vt:lpstr>
      <vt:lpstr>PowerPoint Presentation</vt:lpstr>
      <vt:lpstr>PowerPoint Presentation</vt:lpstr>
      <vt:lpstr>Pie Chart of Product Categories</vt:lpstr>
      <vt:lpstr>PowerPoint Presentation</vt:lpstr>
      <vt:lpstr>Typical Plots for Continuous Variables</vt:lpstr>
      <vt:lpstr>Histogram (30 bins) of Profit Margins</vt:lpstr>
      <vt:lpstr>Histogram (10 bins) of Profit Margins</vt:lpstr>
      <vt:lpstr>Histogram and Density Plot of Profit Margins</vt:lpstr>
      <vt:lpstr>Typical Plots for Bivariate Relationships</vt:lpstr>
      <vt:lpstr>Facet Plot of Histograms of Profit Margin (Top 9 States by Orders)</vt:lpstr>
      <vt:lpstr>Line Graph of Total Monthly Sales</vt:lpstr>
      <vt:lpstr>Scatterplot of Profit Vs Sales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Variable and Chart Types</dc:title>
  <dc:creator>Ashwin Malshe</dc:creator>
  <cp:lastModifiedBy>Ashwin Malshe</cp:lastModifiedBy>
  <cp:revision>7</cp:revision>
  <dcterms:created xsi:type="dcterms:W3CDTF">2020-05-11T20:47:22Z</dcterms:created>
  <dcterms:modified xsi:type="dcterms:W3CDTF">2020-05-11T23:31:45Z</dcterms:modified>
</cp:coreProperties>
</file>

<file path=docProps/thumbnail.jpeg>
</file>